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66" r:id="rId3"/>
    <p:sldId id="257" r:id="rId4"/>
    <p:sldId id="258" r:id="rId5"/>
    <p:sldId id="259" r:id="rId6"/>
    <p:sldId id="263" r:id="rId7"/>
    <p:sldId id="264" r:id="rId8"/>
    <p:sldId id="265" r:id="rId9"/>
    <p:sldId id="260" r:id="rId10"/>
    <p:sldId id="261" r:id="rId11"/>
    <p:sldId id="262" r:id="rId12"/>
    <p:sldId id="267" r:id="rId13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ublication/281032000" TargetMode="External"/><Relationship Id="rId2" Type="http://schemas.openxmlformats.org/officeDocument/2006/relationships/hyperlink" Target="https://www.researchgate.net/publication/35099463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oftwaresim.com/blog/a-gentle-introduction-to-discrete-event-simulation" TargetMode="External"/><Relationship Id="rId4" Type="http://schemas.openxmlformats.org/officeDocument/2006/relationships/hyperlink" Target="https://doi.org/10.22061/jecei.2016.56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>
            <a:spLocks noGrp="1"/>
          </p:cNvSpPr>
          <p:nvPr>
            <p:ph type="ctrTitle"/>
          </p:nvPr>
        </p:nvSpPr>
        <p:spPr>
          <a:xfrm>
            <a:off x="685800" y="557657"/>
            <a:ext cx="7772400" cy="287134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3200" b="1" dirty="0"/>
              <a:t>DISCRETE EVENT SIMULATION INVESTIGATION INTO THE IMPACT OF DISTINCT SERVICE RATE ATTRIBUTES OF SERVERS IN A MULTI-SERVER QUEUEING SYSTEM</a:t>
            </a:r>
            <a:endParaRPr sz="3200" dirty="0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28F4FDE9-5666-CE55-CA20-5FB7B6465045}"/>
              </a:ext>
            </a:extLst>
          </p:cNvPr>
          <p:cNvSpPr txBox="1">
            <a:spLocks/>
          </p:cNvSpPr>
          <p:nvPr/>
        </p:nvSpPr>
        <p:spPr>
          <a:xfrm>
            <a:off x="448056" y="3813048"/>
            <a:ext cx="8010144" cy="1965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BY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AYOBAMI VICTOR ALONGE</a:t>
            </a:r>
            <a:r>
              <a:rPr kumimoji="0" lang="en-GB" sz="2400" i="0" u="none" strike="noStrike" kern="100" cap="none" spc="0" normalizeH="0" baseline="30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</a:t>
            </a:r>
            <a:r>
              <a:rPr kumimoji="0" lang="en-GB" sz="240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OMOTUNDE MUYIWA</a:t>
            </a:r>
            <a:r>
              <a:rPr kumimoji="0" lang="en-GB" sz="2400" i="0" u="none" strike="noStrike" kern="100" cap="none" spc="0" normalizeH="0" baseline="30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</a:t>
            </a:r>
            <a:r>
              <a:rPr kumimoji="0" lang="en-GB" sz="240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OSITA ANYAECHE</a:t>
            </a:r>
            <a:r>
              <a:rPr kumimoji="0" lang="en-GB" sz="2400" i="0" u="none" strike="noStrike" kern="100" cap="none" spc="0" normalizeH="0" baseline="30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3</a:t>
            </a:r>
            <a:endParaRPr kumimoji="0" lang="en-US" sz="200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Conclusion</a:t>
            </a:r>
          </a:p>
        </p:txBody>
      </p:sp>
      <p:sp>
        <p:nvSpPr>
          <p:cNvPr id="110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defTabSz="420623">
              <a:defRPr sz="2944"/>
            </a:pPr>
            <a:r>
              <a:rPr sz="2400" dirty="0"/>
              <a:t>DES effectively models queue systems in banks.</a:t>
            </a:r>
          </a:p>
          <a:p>
            <a:pPr marL="315468" indent="-315468" algn="just" defTabSz="420623">
              <a:defRPr sz="2944"/>
            </a:pPr>
            <a:r>
              <a:rPr sz="2400" dirty="0"/>
              <a:t>Server-1 replacement</a:t>
            </a:r>
            <a:r>
              <a:rPr lang="en-US" sz="2400" dirty="0"/>
              <a:t> with a server having identical service rate attributes as Server-2</a:t>
            </a:r>
            <a:r>
              <a:rPr sz="2400" dirty="0"/>
              <a:t> improves customer wait times.</a:t>
            </a:r>
          </a:p>
          <a:p>
            <a:pPr marL="315468" indent="-315468" algn="just" defTabSz="420623">
              <a:defRPr sz="2944"/>
            </a:pPr>
            <a:r>
              <a:rPr sz="2400" dirty="0"/>
              <a:t>Server attributes significantly influence system performance.</a:t>
            </a:r>
          </a:p>
          <a:p>
            <a:pPr marL="315468" indent="-315468" algn="just" defTabSz="420623">
              <a:defRPr sz="2944"/>
            </a:pPr>
            <a:r>
              <a:rPr sz="2400" dirty="0"/>
              <a:t>DES with Arena ensures reliable, evidence-based insights.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Recommendation</a:t>
            </a:r>
          </a:p>
        </p:txBody>
      </p:sp>
      <p:sp>
        <p:nvSpPr>
          <p:cNvPr id="113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defTabSz="425195">
              <a:defRPr sz="2976"/>
            </a:pPr>
            <a:r>
              <a:rPr sz="2400" dirty="0"/>
              <a:t>Banks should assess individual server performance regularly.</a:t>
            </a:r>
          </a:p>
          <a:p>
            <a:pPr marL="318897" indent="-318897" algn="just" defTabSz="425195">
              <a:defRPr sz="2976"/>
            </a:pPr>
            <a:r>
              <a:rPr sz="2400" dirty="0"/>
              <a:t>Consider DES as a tool for queue and staffing optimization.</a:t>
            </a:r>
          </a:p>
          <a:p>
            <a:pPr marL="318897" indent="-318897" algn="just" defTabSz="425195">
              <a:defRPr sz="2976"/>
            </a:pPr>
            <a:r>
              <a:rPr sz="2400" dirty="0"/>
              <a:t>Strategic personnel assignment can reduce wait times without extra staffing costs.</a:t>
            </a:r>
          </a:p>
          <a:p>
            <a:pPr marL="318897" indent="-318897" algn="just" defTabSz="425195">
              <a:defRPr sz="2976"/>
            </a:pPr>
            <a:r>
              <a:rPr sz="2400" dirty="0"/>
              <a:t>Future research should explore varied configurations and seasonal impacts.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4A208-6337-E04A-6C2B-080D81EA5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38A993-914C-449E-1B4F-106CF12E85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457200" marR="0" indent="-4572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Aronu</a:t>
            </a:r>
            <a:r>
              <a:rPr lang="en-GB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C. O., Onyeka, E. G. and Okoh, J. E. 2021. The assessment of Bank service performance in Delta State, Nigeria: Queueing Theory Approach. </a:t>
            </a:r>
            <a:r>
              <a:rPr lang="en-GB" sz="1800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Further Applied Mathematics </a:t>
            </a:r>
            <a:r>
              <a:rPr lang="en-GB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1.1: 10-25. Retrieved from </a:t>
            </a:r>
            <a:r>
              <a:rPr lang="en-GB" sz="18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https://www.researchgate.net/publication/350994632</a:t>
            </a:r>
            <a:endParaRPr lang="en-US" sz="18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marR="0" indent="-4572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Harley, T. W., Samson O. and Joseph O. I. 2014. An Empirical Analysis of Effective Customers Service on Nigeria Banks Profitability: A Queuing and Regression Approach. </a:t>
            </a:r>
            <a:r>
              <a:rPr lang="en-GB" sz="1800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Asian Economic and Financial Review</a:t>
            </a:r>
            <a:r>
              <a:rPr lang="en-GB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4.7: 864-876. Retrieved from </a:t>
            </a:r>
            <a:r>
              <a:rPr lang="en-GB" sz="18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https://www.researchgate.net/publication/281032000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marR="0" indent="-4572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Rashidi, Z. and Rashidi, Z. 2016. Evaluation and Ranking of Discrete Simulation Tools. </a:t>
            </a:r>
            <a:r>
              <a:rPr lang="en-GB" sz="1800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Journal of Electrical and Computer Engineering Innovations JECEI</a:t>
            </a:r>
            <a:r>
              <a:rPr lang="en-GB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4</a:t>
            </a:r>
            <a:r>
              <a:rPr lang="en-GB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.1: 69–84. Retrieved from </a:t>
            </a:r>
            <a:r>
              <a:rPr lang="en-GB" sz="18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https://doi.org/10.22061/jecei.2016.562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marR="0" indent="-4572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Software Solutions Studio. 2022. A gentle introduction to discrete-event simulation. Retrieved from </a:t>
            </a:r>
            <a:r>
              <a:rPr lang="en-GB" sz="18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https://softwaresim.com/blog/a-gentle-introduction-to-discrete-event-simulation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837859653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66844-117D-207E-F922-CAA2936E1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31A21D5-1F8D-8EB5-192B-E1C9075E5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Literature Review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Methodology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Results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Discussion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Conclusion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Recommendation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References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837394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Introduction</a:t>
            </a:r>
          </a:p>
        </p:txBody>
      </p:sp>
      <p:sp>
        <p:nvSpPr>
          <p:cNvPr id="98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defTabSz="452627">
              <a:defRPr sz="3168"/>
            </a:pPr>
            <a:r>
              <a:rPr lang="en-US" sz="2400" dirty="0"/>
              <a:t>Queues are formed when rate of arrival of customers into the bank for processing of requests exceeds the rate at which the banking system processes the requests (</a:t>
            </a:r>
            <a:r>
              <a:rPr lang="en-US" sz="2400" dirty="0" err="1"/>
              <a:t>Aronu</a:t>
            </a:r>
            <a:r>
              <a:rPr lang="en-US" sz="2400" dirty="0"/>
              <a:t> et al., 2021). </a:t>
            </a:r>
          </a:p>
          <a:p>
            <a:pPr marL="339470" indent="-339470" algn="just" defTabSz="452627">
              <a:defRPr sz="3168"/>
            </a:pPr>
            <a:r>
              <a:rPr lang="en-US" sz="2400" dirty="0"/>
              <a:t>Long waiting times lead to opportunity costs and loss of customer goodwill. Long waiting times inversely affect bank profitability (Harley et al., 2014).</a:t>
            </a:r>
          </a:p>
          <a:p>
            <a:pPr marL="0" indent="0" algn="ctr" defTabSz="452627">
              <a:buNone/>
              <a:defRPr sz="3168"/>
            </a:pPr>
            <a:r>
              <a:rPr lang="en-US" sz="2400" u="sng" dirty="0"/>
              <a:t>Aim</a:t>
            </a:r>
          </a:p>
          <a:p>
            <a:pPr marL="0" indent="0" algn="just" defTabSz="452627">
              <a:buNone/>
              <a:defRPr sz="3168"/>
            </a:pPr>
            <a:r>
              <a:rPr lang="en-US" sz="2400" dirty="0"/>
              <a:t>To investigate impact of distinct server service rates in a multi-server queuing system processing requests of customers in a single waiting line using Discrete Event Simulation (DES). </a:t>
            </a:r>
          </a:p>
          <a:p>
            <a:pPr marL="0" indent="0" algn="ctr" defTabSz="452627">
              <a:buNone/>
              <a:defRPr sz="3168"/>
            </a:pPr>
            <a:endParaRPr lang="en-US" sz="2400" u="sng" dirty="0"/>
          </a:p>
          <a:p>
            <a:pPr marL="0" indent="0" algn="ctr" defTabSz="452627">
              <a:buNone/>
              <a:defRPr sz="3168"/>
            </a:pPr>
            <a:endParaRPr sz="2400" u="sng"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Literature Review</a:t>
            </a:r>
          </a:p>
        </p:txBody>
      </p:sp>
      <p:sp>
        <p:nvSpPr>
          <p:cNvPr id="101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 defTabSz="411479">
              <a:spcBef>
                <a:spcPts val="600"/>
              </a:spcBef>
              <a:defRPr sz="2880"/>
            </a:pPr>
            <a:r>
              <a:rPr lang="en-US" sz="2200" dirty="0"/>
              <a:t>Discrete Event Simulation (</a:t>
            </a:r>
            <a:r>
              <a:rPr sz="2200" dirty="0"/>
              <a:t>DES</a:t>
            </a:r>
            <a:r>
              <a:rPr lang="en-US" sz="2200" dirty="0"/>
              <a:t>) imitates and </a:t>
            </a:r>
            <a:r>
              <a:rPr sz="2200" dirty="0"/>
              <a:t>models systems as distinct events at specific times</a:t>
            </a:r>
            <a:r>
              <a:rPr lang="en-US" sz="2200" dirty="0"/>
              <a:t> (Software Solutions Studios, 2022).</a:t>
            </a:r>
            <a:endParaRPr sz="2200" dirty="0"/>
          </a:p>
          <a:p>
            <a:pPr marL="308609" indent="-308609" algn="just" defTabSz="411479">
              <a:spcBef>
                <a:spcPts val="600"/>
              </a:spcBef>
              <a:defRPr sz="2880"/>
            </a:pPr>
            <a:r>
              <a:rPr sz="2200" dirty="0"/>
              <a:t>Arena software is a leading DES tool with advanced features</a:t>
            </a:r>
            <a:r>
              <a:rPr lang="en-US" sz="2200" dirty="0"/>
              <a:t> (Rashidi et al., 2016)</a:t>
            </a:r>
            <a:r>
              <a:rPr sz="2200" dirty="0"/>
              <a:t>.</a:t>
            </a:r>
          </a:p>
          <a:p>
            <a:pPr marL="308609" indent="-308609" algn="just" defTabSz="411479">
              <a:spcBef>
                <a:spcPts val="600"/>
              </a:spcBef>
              <a:defRPr sz="2880"/>
            </a:pPr>
            <a:r>
              <a:rPr sz="2200" dirty="0"/>
              <a:t>Various studies show DES effectiveness in optimizing queues</a:t>
            </a:r>
            <a:r>
              <a:rPr lang="en-US" sz="2200" dirty="0"/>
              <a:t>, with most </a:t>
            </a:r>
            <a:r>
              <a:rPr sz="2200" dirty="0"/>
              <a:t>prior studies recommend</a:t>
            </a:r>
            <a:r>
              <a:rPr lang="en-US" sz="2200" dirty="0"/>
              <a:t>ing</a:t>
            </a:r>
            <a:r>
              <a:rPr sz="2200" dirty="0"/>
              <a:t> </a:t>
            </a:r>
            <a:r>
              <a:rPr lang="en-US" sz="2200" dirty="0"/>
              <a:t>adding </a:t>
            </a:r>
            <a:r>
              <a:rPr sz="2200" dirty="0"/>
              <a:t>more servers or increasing server</a:t>
            </a:r>
            <a:r>
              <a:rPr lang="en-US" sz="2200" dirty="0"/>
              <a:t> speed.</a:t>
            </a:r>
          </a:p>
          <a:p>
            <a:pPr marL="0" indent="0" algn="ctr" defTabSz="411479">
              <a:spcBef>
                <a:spcPts val="600"/>
              </a:spcBef>
              <a:buNone/>
              <a:defRPr sz="2880"/>
            </a:pPr>
            <a:r>
              <a:rPr lang="en-US" sz="2200" u="sng" dirty="0"/>
              <a:t>Research gap</a:t>
            </a:r>
          </a:p>
          <a:p>
            <a:pPr marL="0" indent="0" algn="just" defTabSz="411479">
              <a:spcBef>
                <a:spcPts val="600"/>
              </a:spcBef>
              <a:buNone/>
              <a:defRPr sz="2880"/>
            </a:pPr>
            <a:r>
              <a:rPr lang="en-US" sz="2200" dirty="0"/>
              <a:t>Most existing studies model queue systems with service times as a variable attributed only to customers, neglecting the possibility of service times being an attribute of the servers in the queue system.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le 1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694626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dirty="0"/>
              <a:t>Methodology</a:t>
            </a:r>
          </a:p>
        </p:txBody>
      </p:sp>
      <p:sp>
        <p:nvSpPr>
          <p:cNvPr id="104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algn="just" defTabSz="393192">
              <a:spcBef>
                <a:spcPts val="600"/>
              </a:spcBef>
              <a:defRPr sz="2752"/>
            </a:pPr>
            <a:r>
              <a:rPr sz="2400" dirty="0"/>
              <a:t>Case study: Nigerian bank's customer-care section with 2 servers.</a:t>
            </a:r>
          </a:p>
          <a:p>
            <a:pPr marL="294894" indent="-294894" algn="just" defTabSz="393192">
              <a:spcBef>
                <a:spcPts val="600"/>
              </a:spcBef>
              <a:defRPr sz="2752"/>
            </a:pPr>
            <a:r>
              <a:rPr sz="2400" dirty="0"/>
              <a:t>427 customer transactions observed during peak week</a:t>
            </a:r>
            <a:r>
              <a:rPr lang="en-US" sz="2400" dirty="0"/>
              <a:t>, using a s</a:t>
            </a:r>
            <a:r>
              <a:rPr sz="2400" dirty="0"/>
              <a:t>tratified purposive sampling </a:t>
            </a:r>
            <a:r>
              <a:rPr lang="en-US" sz="2400" dirty="0"/>
              <a:t>technique</a:t>
            </a:r>
            <a:r>
              <a:rPr sz="2400" dirty="0"/>
              <a:t>.</a:t>
            </a:r>
          </a:p>
          <a:p>
            <a:pPr marL="294894" indent="-294894" algn="just" defTabSz="393192">
              <a:spcBef>
                <a:spcPts val="600"/>
              </a:spcBef>
              <a:defRPr sz="2752"/>
            </a:pPr>
            <a:r>
              <a:rPr sz="2400" dirty="0"/>
              <a:t>DES model developed in Arena with 'Create', 'Process', and 'Dispose</a:t>
            </a:r>
            <a:r>
              <a:rPr lang="en-US" sz="2400" dirty="0"/>
              <a:t>'</a:t>
            </a:r>
            <a:r>
              <a:rPr sz="2400" dirty="0"/>
              <a:t> modules.</a:t>
            </a:r>
            <a:endParaRPr lang="en-US" sz="2400" dirty="0"/>
          </a:p>
          <a:p>
            <a:pPr marL="0" indent="0" algn="just" defTabSz="393192">
              <a:spcBef>
                <a:spcPts val="600"/>
              </a:spcBef>
              <a:buNone/>
              <a:defRPr sz="2752"/>
            </a:pPr>
            <a:endParaRPr lang="en-US" sz="2400" dirty="0"/>
          </a:p>
          <a:p>
            <a:pPr marL="0" indent="0" algn="just" defTabSz="393192">
              <a:spcBef>
                <a:spcPts val="600"/>
              </a:spcBef>
              <a:buNone/>
              <a:defRPr sz="2752"/>
            </a:pPr>
            <a:endParaRPr lang="en-US" sz="2400" dirty="0"/>
          </a:p>
          <a:p>
            <a:pPr marL="0" indent="0" algn="just" defTabSz="393192">
              <a:spcBef>
                <a:spcPts val="600"/>
              </a:spcBef>
              <a:buNone/>
              <a:defRPr sz="2752"/>
            </a:pPr>
            <a:endParaRPr lang="en-US" sz="2400" dirty="0"/>
          </a:p>
          <a:p>
            <a:pPr marL="0" indent="0" algn="just" defTabSz="393192">
              <a:spcBef>
                <a:spcPts val="600"/>
              </a:spcBef>
              <a:buNone/>
              <a:defRPr sz="2752"/>
            </a:pPr>
            <a:endParaRPr lang="en-US" sz="2400" dirty="0"/>
          </a:p>
          <a:p>
            <a:pPr marL="0" indent="0" algn="just" defTabSz="393192">
              <a:spcBef>
                <a:spcPts val="600"/>
              </a:spcBef>
              <a:buNone/>
              <a:defRPr sz="2752"/>
            </a:pPr>
            <a:r>
              <a:rPr lang="en-US" sz="1400" dirty="0"/>
              <a:t>Figure 1. Arena-DES model of the queue system of the customer-care section of selected bank </a:t>
            </a:r>
          </a:p>
          <a:p>
            <a:pPr marL="0" indent="0" algn="just" defTabSz="393192">
              <a:spcBef>
                <a:spcPts val="600"/>
              </a:spcBef>
              <a:buNone/>
              <a:defRPr sz="2752"/>
            </a:pPr>
            <a:r>
              <a:rPr lang="en-US" sz="1400" dirty="0"/>
              <a:t>Source: Author</a:t>
            </a:r>
          </a:p>
          <a:p>
            <a:pPr marL="0" indent="0" algn="just" defTabSz="393192">
              <a:spcBef>
                <a:spcPts val="600"/>
              </a:spcBef>
              <a:buNone/>
              <a:defRPr sz="2752"/>
            </a:pPr>
            <a:endParaRPr sz="2400" dirty="0"/>
          </a:p>
          <a:p>
            <a:pPr marL="294894" indent="-294894" algn="just" defTabSz="393192">
              <a:spcBef>
                <a:spcPts val="600"/>
              </a:spcBef>
              <a:defRPr sz="2752"/>
            </a:pPr>
            <a:r>
              <a:rPr sz="2400" dirty="0"/>
              <a:t>Three scenarios simulated: </a:t>
            </a:r>
            <a:r>
              <a:rPr lang="en-US" sz="2400" dirty="0"/>
              <a:t>existing system of Server-1 and Server-2</a:t>
            </a:r>
            <a:r>
              <a:rPr sz="2400" dirty="0"/>
              <a:t>, Server-2 replaced with Server-1, and Server-1 replaced with Server-2.</a:t>
            </a:r>
          </a:p>
        </p:txBody>
      </p:sp>
      <p:pic>
        <p:nvPicPr>
          <p:cNvPr id="2" name="Picture 1" descr="A computer diagram of a service desk&#10;&#10;AI-generated content may be incorrect.">
            <a:extLst>
              <a:ext uri="{FF2B5EF4-FFF2-40B4-BE49-F238E27FC236}">
                <a16:creationId xmlns:a16="http://schemas.microsoft.com/office/drawing/2014/main" id="{2998F80E-00A4-D985-27E1-336CC81CD1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457" b="5539"/>
          <a:stretch/>
        </p:blipFill>
        <p:spPr>
          <a:xfrm>
            <a:off x="640080" y="2743199"/>
            <a:ext cx="7315200" cy="120700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itle 1"/>
          <p:cNvSpPr txBox="1">
            <a:spLocks noGrp="1"/>
          </p:cNvSpPr>
          <p:nvPr>
            <p:ph type="title"/>
          </p:nvPr>
        </p:nvSpPr>
        <p:spPr>
          <a:xfrm>
            <a:off x="457200" y="869174"/>
            <a:ext cx="8229600" cy="54846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2800" dirty="0"/>
              <a:t>Utilization Factor Across Scenarios</a:t>
            </a:r>
          </a:p>
        </p:txBody>
      </p:sp>
      <p:grpSp>
        <p:nvGrpSpPr>
          <p:cNvPr id="118" name="Image Gallery"/>
          <p:cNvGrpSpPr/>
          <p:nvPr/>
        </p:nvGrpSpPr>
        <p:grpSpPr>
          <a:xfrm>
            <a:off x="591529" y="1610155"/>
            <a:ext cx="7967255" cy="4735781"/>
            <a:chOff x="0" y="0"/>
            <a:chExt cx="7366000" cy="6032500"/>
          </a:xfrm>
        </p:grpSpPr>
        <p:pic>
          <p:nvPicPr>
            <p:cNvPr id="116" name="Utilization_Factor_Cleaned.png" descr="Utilization_Factor_Cleaned.png"/>
            <p:cNvPicPr>
              <a:picLocks noChangeAspect="1"/>
            </p:cNvPicPr>
            <p:nvPr/>
          </p:nvPicPr>
          <p:blipFill>
            <a:blip r:embed="rId2"/>
            <a:srcRect l="2842" r="2842"/>
            <a:stretch>
              <a:fillRect/>
            </a:stretch>
          </p:blipFill>
          <p:spPr>
            <a:xfrm>
              <a:off x="0" y="0"/>
              <a:ext cx="7366000" cy="468595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7" name="Rectangle"/>
            <p:cNvSpPr/>
            <p:nvPr/>
          </p:nvSpPr>
          <p:spPr>
            <a:xfrm>
              <a:off x="0" y="4762152"/>
              <a:ext cx="7366000" cy="12703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endParaRPr/>
            </a:p>
            <a:p>
              <a:endParaRPr/>
            </a:p>
            <a:p>
              <a:endParaRPr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1FD867A-94C4-05D4-4063-3DD367CA4C8E}"/>
              </a:ext>
            </a:extLst>
          </p:cNvPr>
          <p:cNvSpPr txBox="1">
            <a:spLocks/>
          </p:cNvSpPr>
          <p:nvPr/>
        </p:nvSpPr>
        <p:spPr>
          <a:xfrm>
            <a:off x="457200" y="274639"/>
            <a:ext cx="8229600" cy="402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ctr" defTabSz="457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457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457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457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457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457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457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457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457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GB" sz="3600" dirty="0"/>
              <a:t>Results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sz="2800" dirty="0"/>
              <a:t>Average Queue Waiting Time</a:t>
            </a:r>
          </a:p>
        </p:txBody>
      </p:sp>
      <p:pic>
        <p:nvPicPr>
          <p:cNvPr id="121" name="Average_Queue_Waiting_Time_Cleaned.png" descr="Average_Queue_Waiting_Time_Clean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480" y="1362667"/>
            <a:ext cx="7810435" cy="468626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Number of Customers in System</a:t>
            </a:r>
          </a:p>
        </p:txBody>
      </p:sp>
      <p:pic>
        <p:nvPicPr>
          <p:cNvPr id="124" name="Number_of_Customers_Cleaned.png" descr="Number_of_Customers_Clean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978" y="1472390"/>
            <a:ext cx="7738171" cy="46429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57200" y="548640"/>
            <a:ext cx="8229600" cy="5577523"/>
          </a:xfrm>
          <a:prstGeom prst="rect">
            <a:avLst/>
          </a:prstGeom>
        </p:spPr>
        <p:txBody>
          <a:bodyPr/>
          <a:lstStyle/>
          <a:p>
            <a:pPr marL="0" indent="0" algn="ctr" defTabSz="411479">
              <a:spcBef>
                <a:spcPts val="600"/>
              </a:spcBef>
              <a:buNone/>
              <a:defRPr sz="2880"/>
            </a:pPr>
            <a:r>
              <a:rPr lang="en-US" dirty="0"/>
              <a:t> </a:t>
            </a:r>
            <a:r>
              <a:rPr lang="en-US" sz="4400" dirty="0"/>
              <a:t>Discussion</a:t>
            </a:r>
            <a:endParaRPr sz="4400" dirty="0"/>
          </a:p>
          <a:p>
            <a:pPr marL="308609" indent="-308609" algn="just" defTabSz="411479">
              <a:spcBef>
                <a:spcPts val="600"/>
              </a:spcBef>
              <a:defRPr sz="2880"/>
            </a:pPr>
            <a:r>
              <a:rPr sz="2400" dirty="0"/>
              <a:t>Control: </a:t>
            </a:r>
            <a:r>
              <a:rPr lang="en-US" sz="2400" dirty="0"/>
              <a:t>23.05</a:t>
            </a:r>
            <a:r>
              <a:rPr sz="2400" dirty="0"/>
              <a:t> min</a:t>
            </a:r>
            <a:r>
              <a:rPr lang="en-US" sz="2400" dirty="0"/>
              <a:t>utes</a:t>
            </a:r>
            <a:r>
              <a:rPr sz="2400" dirty="0"/>
              <a:t> average </a:t>
            </a:r>
            <a:r>
              <a:rPr lang="en-US" sz="2400" dirty="0"/>
              <a:t>queue </a:t>
            </a:r>
            <a:r>
              <a:rPr sz="2400" dirty="0"/>
              <a:t>wait</a:t>
            </a:r>
            <a:r>
              <a:rPr lang="en-US" sz="2400" dirty="0"/>
              <a:t> time, 32.42 minutes average system wait time</a:t>
            </a:r>
            <a:r>
              <a:rPr sz="2400" dirty="0"/>
              <a:t>.</a:t>
            </a:r>
          </a:p>
          <a:p>
            <a:pPr marL="308609" indent="-308609" algn="just" defTabSz="411479">
              <a:spcBef>
                <a:spcPts val="600"/>
              </a:spcBef>
              <a:defRPr sz="2880"/>
            </a:pPr>
            <a:r>
              <a:rPr sz="2400" dirty="0"/>
              <a:t>Server-2 replaced by Server-1: </a:t>
            </a:r>
            <a:r>
              <a:rPr lang="en-US" sz="2400" dirty="0"/>
              <a:t>average queue </a:t>
            </a:r>
            <a:r>
              <a:rPr sz="2400" dirty="0"/>
              <a:t>wait time increased to </a:t>
            </a:r>
            <a:r>
              <a:rPr lang="en-US" sz="2400" dirty="0"/>
              <a:t>68.63</a:t>
            </a:r>
            <a:r>
              <a:rPr sz="2400" dirty="0"/>
              <a:t> min</a:t>
            </a:r>
            <a:r>
              <a:rPr lang="en-US" sz="2400" dirty="0"/>
              <a:t>utes, average system wait time increased to 78.36 minutes</a:t>
            </a:r>
            <a:r>
              <a:rPr sz="2400" dirty="0"/>
              <a:t>.</a:t>
            </a:r>
          </a:p>
          <a:p>
            <a:pPr marL="308609" indent="-308609" algn="just" defTabSz="411479">
              <a:spcBef>
                <a:spcPts val="600"/>
              </a:spcBef>
              <a:defRPr sz="2880"/>
            </a:pPr>
            <a:r>
              <a:rPr sz="2400" dirty="0"/>
              <a:t>Server-1 replaced by Server-2: </a:t>
            </a:r>
            <a:r>
              <a:rPr lang="en-US" sz="2400" dirty="0"/>
              <a:t>average queue </a:t>
            </a:r>
            <a:r>
              <a:rPr sz="2400" dirty="0"/>
              <a:t>wait time reduced to 2</a:t>
            </a:r>
            <a:r>
              <a:rPr lang="en-US" sz="2400" dirty="0"/>
              <a:t>0.27</a:t>
            </a:r>
            <a:r>
              <a:rPr sz="2400" dirty="0"/>
              <a:t> min</a:t>
            </a:r>
            <a:r>
              <a:rPr lang="en-US" sz="2400" dirty="0"/>
              <a:t>utes, average system wait times reduced to 29.10 minutes</a:t>
            </a:r>
            <a:r>
              <a:rPr sz="2400" dirty="0"/>
              <a:t>.</a:t>
            </a:r>
          </a:p>
          <a:p>
            <a:pPr marL="308609" indent="-308609" algn="just" defTabSz="411479">
              <a:spcBef>
                <a:spcPts val="600"/>
              </a:spcBef>
              <a:defRPr sz="2880"/>
            </a:pPr>
            <a:r>
              <a:rPr sz="2400" dirty="0"/>
              <a:t>Server-1 contributes more to longer wait times.</a:t>
            </a:r>
          </a:p>
          <a:p>
            <a:pPr marL="308609" indent="-308609" algn="just" defTabSz="411479">
              <a:spcBef>
                <a:spcPts val="600"/>
              </a:spcBef>
              <a:defRPr sz="2880"/>
            </a:pPr>
            <a:r>
              <a:rPr sz="2400" dirty="0"/>
              <a:t>Server performance has significant impact on queue metrics.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683</Words>
  <Application>Microsoft Office PowerPoint</Application>
  <PresentationFormat>On-screen Show (4:3)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Aptos</vt:lpstr>
      <vt:lpstr>Arial</vt:lpstr>
      <vt:lpstr>Calibri</vt:lpstr>
      <vt:lpstr>Times New Roman</vt:lpstr>
      <vt:lpstr>Office Theme</vt:lpstr>
      <vt:lpstr>DISCRETE EVENT SIMULATION INVESTIGATION INTO THE IMPACT OF DISTINCT SERVICE RATE ATTRIBUTES OF SERVERS IN A MULTI-SERVER QUEUEING SYSTEM</vt:lpstr>
      <vt:lpstr>CONTENTS</vt:lpstr>
      <vt:lpstr>Introduction</vt:lpstr>
      <vt:lpstr>Literature Review</vt:lpstr>
      <vt:lpstr>Methodology</vt:lpstr>
      <vt:lpstr>Utilization Factor Across Scenarios</vt:lpstr>
      <vt:lpstr>Average Queue Waiting Time</vt:lpstr>
      <vt:lpstr>Number of Customers in System</vt:lpstr>
      <vt:lpstr>PowerPoint Presentation</vt:lpstr>
      <vt:lpstr>Conclusion</vt:lpstr>
      <vt:lpstr>Recommendation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Ayobami Alonge (IS-5397)</cp:lastModifiedBy>
  <cp:revision>6</cp:revision>
  <dcterms:modified xsi:type="dcterms:W3CDTF">2025-07-22T05:05:50Z</dcterms:modified>
</cp:coreProperties>
</file>